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324" r:id="rId4"/>
    <p:sldId id="319" r:id="rId5"/>
    <p:sldId id="258" r:id="rId6"/>
    <p:sldId id="322" r:id="rId7"/>
    <p:sldId id="320" r:id="rId8"/>
    <p:sldId id="323" r:id="rId9"/>
    <p:sldId id="325" r:id="rId10"/>
    <p:sldId id="326" r:id="rId11"/>
    <p:sldId id="260" r:id="rId12"/>
    <p:sldId id="352" r:id="rId13"/>
    <p:sldId id="261" r:id="rId14"/>
    <p:sldId id="351" r:id="rId15"/>
    <p:sldId id="327" r:id="rId16"/>
    <p:sldId id="329" r:id="rId17"/>
    <p:sldId id="330" r:id="rId18"/>
    <p:sldId id="331" r:id="rId19"/>
    <p:sldId id="353" r:id="rId20"/>
    <p:sldId id="354" r:id="rId21"/>
    <p:sldId id="332" r:id="rId22"/>
    <p:sldId id="334" r:id="rId23"/>
    <p:sldId id="335" r:id="rId24"/>
    <p:sldId id="337" r:id="rId25"/>
    <p:sldId id="341" r:id="rId26"/>
    <p:sldId id="340" r:id="rId27"/>
    <p:sldId id="342" r:id="rId28"/>
    <p:sldId id="343" r:id="rId29"/>
    <p:sldId id="344" r:id="rId30"/>
    <p:sldId id="346" r:id="rId31"/>
    <p:sldId id="34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8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69552-71F4-9444-B5DF-EDC584E78B56}" type="datetimeFigureOut">
              <a:rPr kumimoji="1" lang="ja-JP" altLang="en-US" smtClean="0"/>
              <a:t>2014/01/16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DC59A-7103-1A4E-849F-2A85F25C09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0814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915F3-1781-E14A-AB6C-73CAC07BBEC9}" type="datetimeFigureOut">
              <a:rPr kumimoji="1" lang="ja-JP" altLang="en-US" smtClean="0"/>
              <a:t>2014/01/16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557BA-7D20-A04B-B1D9-977FFF770F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3997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This task is fundamental to speech or optical character recognition, and is also used for spelling correction, handwriting recognition, and statistical machine translation.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557BA-7D20-A04B-B1D9-977FFF770F2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824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Dividing the data into many categories gives us greater discrimination, but if we use a lot of categories and they may contain no or a very small number of training instances, then we will not be able to do statistically reliable estimation of the target feature.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557BA-7D20-A04B-B1D9-977FFF770F2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155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Dividing the data into many categories gives us greater discrimination, but if we use a lot of categories and they may contain no or a very small number of training instances, then we will not be able to do statistically reliable estimation of the target feature.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557BA-7D20-A04B-B1D9-977FFF770F2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155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Dividing the data into many categories gives us greater discrimination, but if we use a lot of categories and they may contain no or a very small number of training instances, then we will not be able to do statistically reliable estimation of the target feature.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557BA-7D20-A04B-B1D9-977FFF770F2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155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  <a:p>
            <a:r>
              <a:rPr kumimoji="1" lang="ja-JP" altLang="en-US"/>
              <a:t>----- 会議メモ (2013/12/06 14:43) -----</a:t>
            </a:r>
          </a:p>
          <a:p>
            <a:r>
              <a:rPr kumimoji="1" lang="ja-JP" altLang="en-US"/>
              <a:t>overestimation : 過学習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557BA-7D20-A04B-B1D9-977FFF770F27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0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819E-5C30-A941-8F11-4725F0A6BD26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074A-A197-7F45-81DD-1CAE30B2483B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91CA-A5BB-834A-BF07-5B07F1BC7C5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90E9-CA7D-3B44-852D-05592525C2C7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5AD9-99F2-0943-9213-39322B58F876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1DE6E-39D4-CA49-A505-EDF15931E9E3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E00AD-31DD-8D4A-8073-5DAA15FAFD0A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E9CA-8A21-6747-8780-8E388543FF5A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2C81-5D62-EA4A-9C27-51C45F30B656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0B93-8B04-CC4F-8D5D-9C64BFF824A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CCA8-ACDB-064E-85A5-22B647A11728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61766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752600"/>
            <a:ext cx="8061767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5AD813A-0F57-B54A-9692-9C0BAF2CDB0B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37009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ヒラギノ角ゴ Pro W3"/>
                <a:ea typeface="ヒラギノ角ゴ Pro W3"/>
                <a:cs typeface="ヒラギノ角ゴ Pro W3"/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 cap="none" spc="-60" baseline="0">
          <a:solidFill>
            <a:schemeClr val="tx2"/>
          </a:solidFill>
          <a:latin typeface="+mj-ea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ct val="20000"/>
        </a:spcBef>
        <a:spcAft>
          <a:spcPts val="600"/>
        </a:spcAft>
        <a:buFont typeface="Arial" pitchFamily="34" charset="0"/>
        <a:buNone/>
        <a:defRPr sz="2000" b="0" kern="1200">
          <a:solidFill>
            <a:schemeClr val="tx1"/>
          </a:solidFill>
          <a:latin typeface="+mj-ea"/>
          <a:ea typeface="+mj-ea"/>
          <a:cs typeface="+mn-cs"/>
        </a:defRPr>
      </a:lvl1pPr>
      <a:lvl2pPr marL="457200" indent="-182880" algn="l" defTabSz="914400" rtl="0" eaLnBrk="1" latinLnBrk="0" hangingPunct="1">
        <a:lnSpc>
          <a:spcPct val="130000"/>
        </a:lnSpc>
        <a:spcBef>
          <a:spcPct val="20000"/>
        </a:spcBef>
        <a:buClr>
          <a:schemeClr val="tx2"/>
        </a:buClr>
        <a:buFont typeface="Arial" pitchFamily="34" charset="0"/>
        <a:buChar char="•"/>
        <a:defRPr sz="2000" b="0" kern="1200">
          <a:solidFill>
            <a:schemeClr val="tx1"/>
          </a:solidFill>
          <a:latin typeface="+mj-ea"/>
          <a:ea typeface="+mj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ct val="20000"/>
        </a:spcBef>
        <a:buClr>
          <a:schemeClr val="tx2"/>
        </a:buClr>
        <a:buFont typeface="Arial" pitchFamily="34" charset="0"/>
        <a:buChar char="•"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ct val="20000"/>
        </a:spcBef>
        <a:buClr>
          <a:schemeClr val="tx2"/>
        </a:buClr>
        <a:buFont typeface="Arial" pitchFamily="34" charset="0"/>
        <a:buChar char="•"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ct val="20000"/>
        </a:spcBef>
        <a:buClr>
          <a:schemeClr val="tx2"/>
        </a:buClr>
        <a:buFont typeface="Arial" pitchFamily="34" charset="0"/>
        <a:buChar char="•"/>
        <a:defRPr sz="1800" b="0" kern="1200" baseline="0">
          <a:solidFill>
            <a:schemeClr val="tx1"/>
          </a:solidFill>
          <a:latin typeface="+mj-ea"/>
          <a:ea typeface="+mj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kumimoji="1" lang="en-US" altLang="ja-JP" sz="4000" cap="none" dirty="0" smtClean="0">
                <a:latin typeface="+mj-ea"/>
              </a:rPr>
              <a:t>Foundations of Statistical Natural Language Processing</a:t>
            </a:r>
            <a:br>
              <a:rPr kumimoji="1" lang="en-US" altLang="ja-JP" sz="4000" cap="none" dirty="0" smtClean="0">
                <a:latin typeface="+mj-ea"/>
              </a:rPr>
            </a:br>
            <a:r>
              <a:rPr kumimoji="1" lang="de-DE" altLang="ja-JP" sz="2000" cap="none" dirty="0" smtClean="0">
                <a:latin typeface="+mj-ea"/>
              </a:rPr>
              <a:t>Christopher </a:t>
            </a:r>
            <a:r>
              <a:rPr kumimoji="1" lang="de-DE" altLang="ja-JP" sz="2000" cap="none" dirty="0">
                <a:latin typeface="+mj-ea"/>
              </a:rPr>
              <a:t>D. </a:t>
            </a:r>
            <a:r>
              <a:rPr kumimoji="1" lang="de-DE" altLang="ja-JP" sz="2000" cap="none" dirty="0" smtClean="0">
                <a:latin typeface="+mj-ea"/>
              </a:rPr>
              <a:t>Manning</a:t>
            </a:r>
            <a:br>
              <a:rPr kumimoji="1" lang="de-DE" altLang="ja-JP" sz="2000" cap="none" dirty="0" smtClean="0">
                <a:latin typeface="+mj-ea"/>
              </a:rPr>
            </a:br>
            <a:r>
              <a:rPr kumimoji="1" lang="de-DE" altLang="ja-JP" sz="2000" cap="none" dirty="0" smtClean="0">
                <a:latin typeface="+mj-ea"/>
              </a:rPr>
              <a:t>Hinrich </a:t>
            </a:r>
            <a:r>
              <a:rPr kumimoji="1" lang="de-DE" altLang="ja-JP" sz="2000" cap="none" dirty="0" err="1" smtClean="0">
                <a:latin typeface="+mj-ea"/>
              </a:rPr>
              <a:t>Sch</a:t>
            </a:r>
            <a:r>
              <a:rPr kumimoji="1" lang="tr-TR" altLang="ja-JP" sz="2000" cap="none" dirty="0" smtClean="0">
                <a:latin typeface="+mj-ea"/>
              </a:rPr>
              <a:t>ü</a:t>
            </a:r>
            <a:r>
              <a:rPr kumimoji="1" lang="de-DE" altLang="ja-JP" sz="2000" cap="none" dirty="0" err="1" smtClean="0">
                <a:latin typeface="+mj-ea"/>
              </a:rPr>
              <a:t>tze</a:t>
            </a:r>
            <a:endParaRPr kumimoji="1" lang="ja-JP" altLang="en-US" sz="4000" cap="none" dirty="0"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Chap. 6  Statistical </a:t>
            </a:r>
            <a:r>
              <a:rPr kumimoji="1" lang="en-US" altLang="ja-JP" cap="none" dirty="0">
                <a:latin typeface="+mj-ea"/>
              </a:rPr>
              <a:t>Inference: n-gram Models </a:t>
            </a:r>
            <a:r>
              <a:rPr kumimoji="1" lang="en-US" altLang="ja-JP" cap="none" dirty="0" smtClean="0">
                <a:latin typeface="+mj-ea"/>
              </a:rPr>
              <a:t> 		    over </a:t>
            </a:r>
            <a:r>
              <a:rPr kumimoji="1" lang="en-US" altLang="ja-JP" cap="none" dirty="0">
                <a:latin typeface="+mj-ea"/>
              </a:rPr>
              <a:t>Sparse Data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6588-6FE5-5D4F-B3CA-4025BC2B782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28212" cy="4571999"/>
          </a:xfrm>
        </p:spPr>
        <p:txBody>
          <a:bodyPr/>
          <a:lstStyle/>
          <a:p>
            <a:r>
              <a:rPr lang="en-US" altLang="ja-JP" sz="4000" b="1" dirty="0" smtClean="0"/>
              <a:t>Statistical Estimators</a:t>
            </a:r>
            <a:endParaRPr lang="en-US" altLang="ja-JP" sz="4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B55C-DE8B-A545-B2FB-FB68BBC0E99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pp. 11 - 23</a:t>
            </a:r>
            <a:endParaRPr kumimoji="1" lang="ja-JP" altLang="en-US" cap="none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75267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Statistical Estimators 1/2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After forming equivalent classes, </a:t>
            </a:r>
            <a:r>
              <a:rPr lang="en-US" altLang="ja-JP" dirty="0"/>
              <a:t>t</a:t>
            </a:r>
            <a:r>
              <a:rPr lang="en-US" altLang="ja-JP" dirty="0" smtClean="0"/>
              <a:t>he </a:t>
            </a:r>
            <a:r>
              <a:rPr lang="en-US" altLang="ja-JP" dirty="0"/>
              <a:t>second goal is </a:t>
            </a:r>
            <a:r>
              <a:rPr lang="en-US" altLang="ja-JP" dirty="0" smtClean="0"/>
              <a:t>finding </a:t>
            </a:r>
            <a:r>
              <a:rPr lang="en-US" altLang="ja-JP" dirty="0"/>
              <a:t>out how to derive a good </a:t>
            </a:r>
            <a:r>
              <a:rPr lang="en-US" altLang="ja-JP" dirty="0" smtClean="0"/>
              <a:t>probability </a:t>
            </a:r>
            <a:r>
              <a:rPr lang="en-US" altLang="ja-JP" dirty="0"/>
              <a:t>estimate for the target feature based on </a:t>
            </a:r>
            <a:r>
              <a:rPr lang="en-US" altLang="ja-JP" dirty="0" smtClean="0"/>
              <a:t>certain categories.</a:t>
            </a:r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en-US" altLang="ja-JP" dirty="0" smtClean="0"/>
              <a:t> </a:t>
            </a:r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124D-A2B5-BC41-9AFC-E81A4BF6F0A7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1 つの角を切り取った四角形 7"/>
          <p:cNvSpPr/>
          <p:nvPr/>
        </p:nvSpPr>
        <p:spPr>
          <a:xfrm>
            <a:off x="937804" y="4225081"/>
            <a:ext cx="817504" cy="1036547"/>
          </a:xfrm>
          <a:prstGeom prst="snip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9" name="1 つの角を切り取った四角形 8"/>
          <p:cNvSpPr/>
          <p:nvPr/>
        </p:nvSpPr>
        <p:spPr>
          <a:xfrm>
            <a:off x="1914125" y="4225081"/>
            <a:ext cx="817504" cy="1036547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</a:p>
        </p:txBody>
      </p:sp>
      <p:sp>
        <p:nvSpPr>
          <p:cNvPr id="11" name="1 つの角を切り取った四角形 10"/>
          <p:cNvSpPr/>
          <p:nvPr/>
        </p:nvSpPr>
        <p:spPr>
          <a:xfrm>
            <a:off x="2867834" y="4225081"/>
            <a:ext cx="817504" cy="1036547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C</a:t>
            </a:r>
            <a:endParaRPr kumimoji="1" lang="ja-JP" altLang="en-US" dirty="0"/>
          </a:p>
        </p:txBody>
      </p:sp>
      <p:sp>
        <p:nvSpPr>
          <p:cNvPr id="12" name="1 つの角を切り取った四角形 11"/>
          <p:cNvSpPr/>
          <p:nvPr/>
        </p:nvSpPr>
        <p:spPr>
          <a:xfrm>
            <a:off x="5190570" y="4214832"/>
            <a:ext cx="817504" cy="1036547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? 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89574" y="5251379"/>
            <a:ext cx="1780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target feature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67118" y="5251379"/>
            <a:ext cx="250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classificatory features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470565" y="4214832"/>
            <a:ext cx="1251927" cy="115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en-US" altLang="ja-JP" dirty="0" smtClean="0"/>
              <a:t>P(A) = 0.1</a:t>
            </a:r>
          </a:p>
          <a:p>
            <a:pPr>
              <a:lnSpc>
                <a:spcPct val="130000"/>
              </a:lnSpc>
            </a:pPr>
            <a:r>
              <a:rPr kumimoji="1" lang="en-US" altLang="ja-JP" dirty="0" smtClean="0"/>
              <a:t>P(B) = 0.7</a:t>
            </a:r>
          </a:p>
          <a:p>
            <a:pPr>
              <a:lnSpc>
                <a:spcPct val="130000"/>
              </a:lnSpc>
            </a:pPr>
            <a:r>
              <a:rPr kumimoji="1" lang="en-US" altLang="ja-JP" dirty="0" smtClean="0"/>
              <a:t>P(C) = 0.2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6036390" y="3776073"/>
            <a:ext cx="434175" cy="438759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4912322" y="3406741"/>
            <a:ext cx="225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2"/>
                </a:solidFill>
              </a:rPr>
              <a:t>How to make them?</a:t>
            </a:r>
            <a:endParaRPr kumimoji="1" lang="ja-JP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86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Statistical Estimators 2/2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124D-A2B5-BC41-9AFC-E81A4BF6F0A7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752600"/>
            <a:ext cx="8061767" cy="4373563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n"/>
            </a:pPr>
            <a:r>
              <a:rPr lang="en-US" altLang="ja-JP" dirty="0" smtClean="0"/>
              <a:t>Maximum Likelihood Estimation (MLE)</a:t>
            </a:r>
          </a:p>
          <a:p>
            <a:pPr marL="342900" indent="-342900">
              <a:buFont typeface="Wingdings" charset="2"/>
              <a:buChar char="n"/>
            </a:pPr>
            <a:r>
              <a:rPr lang="en-US" altLang="ja-JP" dirty="0" smtClean="0"/>
              <a:t>Laplace’s law</a:t>
            </a:r>
          </a:p>
          <a:p>
            <a:pPr marL="342900" indent="-342900">
              <a:buFont typeface="Wingdings" charset="2"/>
              <a:buChar char="n"/>
            </a:pPr>
            <a:r>
              <a:rPr lang="en-US" altLang="ja-JP" dirty="0" err="1" smtClean="0"/>
              <a:t>Jeffreys</a:t>
            </a:r>
            <a:r>
              <a:rPr lang="en-US" altLang="ja-JP" dirty="0" smtClean="0"/>
              <a:t>-Perks law (Expected Likelihood Estimation : ELE)</a:t>
            </a:r>
          </a:p>
          <a:p>
            <a:pPr marL="342900" indent="-342900">
              <a:buFont typeface="Wingdings" charset="2"/>
              <a:buChar char="n"/>
            </a:pPr>
            <a:r>
              <a:rPr lang="en-US" altLang="ja-JP" dirty="0" smtClean="0"/>
              <a:t>Held out estimation</a:t>
            </a:r>
          </a:p>
          <a:p>
            <a:pPr marL="342900" indent="-342900">
              <a:buFont typeface="Wingdings" charset="2"/>
              <a:buChar char="n"/>
            </a:pPr>
            <a:r>
              <a:rPr lang="en-US" altLang="ja-JP" dirty="0" smtClean="0"/>
              <a:t>Cross-validation (deleted estimation)</a:t>
            </a:r>
          </a:p>
          <a:p>
            <a:pPr marL="342900" indent="-342900">
              <a:buFont typeface="Wingdings" charset="2"/>
              <a:buChar char="n"/>
            </a:pPr>
            <a:r>
              <a:rPr lang="en-US" altLang="ja-JP" dirty="0" smtClean="0"/>
              <a:t>Good-Turing estimation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92254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520745" cy="1371600"/>
          </a:xfrm>
        </p:spPr>
        <p:txBody>
          <a:bodyPr>
            <a:normAutofit/>
          </a:bodyPr>
          <a:lstStyle/>
          <a:p>
            <a:r>
              <a:rPr kumimoji="1" lang="fi-FI" altLang="ja-JP" sz="3200" dirty="0"/>
              <a:t>Maximum Likelihood Estimation (MLE</a:t>
            </a:r>
            <a:r>
              <a:rPr kumimoji="1" lang="fi-FI" altLang="ja-JP" sz="3200" dirty="0" smtClean="0"/>
              <a:t>) 1/2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373563"/>
          </a:xfrm>
        </p:spPr>
        <p:txBody>
          <a:bodyPr/>
          <a:lstStyle/>
          <a:p>
            <a:r>
              <a:rPr kumimoji="1" lang="en-US" altLang="ja-JP" dirty="0" smtClean="0"/>
              <a:t>Example</a:t>
            </a:r>
            <a:r>
              <a:rPr kumimoji="1" lang="en-US" altLang="ja-JP" dirty="0"/>
              <a:t>: In a certain corpus, the authors found 10 training instances of the words </a:t>
            </a:r>
            <a:r>
              <a:rPr kumimoji="1" lang="en-US" altLang="ja-JP" dirty="0">
                <a:solidFill>
                  <a:srgbClr val="D1282E"/>
                </a:solidFill>
              </a:rPr>
              <a:t>comes across</a:t>
            </a:r>
            <a:r>
              <a:rPr kumimoji="1" lang="en-US" altLang="ja-JP" dirty="0"/>
              <a:t>, and of those, 8 times they were followed by </a:t>
            </a:r>
            <a:r>
              <a:rPr kumimoji="1" lang="en-US" altLang="ja-JP" dirty="0">
                <a:solidFill>
                  <a:schemeClr val="tx2"/>
                </a:solidFill>
              </a:rPr>
              <a:t>as</a:t>
            </a:r>
            <a:r>
              <a:rPr kumimoji="1" lang="en-US" altLang="ja-JP" dirty="0"/>
              <a:t>, once by </a:t>
            </a:r>
            <a:r>
              <a:rPr kumimoji="1" lang="en-US" altLang="ja-JP" dirty="0">
                <a:solidFill>
                  <a:srgbClr val="D1282E"/>
                </a:solidFill>
              </a:rPr>
              <a:t>more</a:t>
            </a:r>
            <a:r>
              <a:rPr kumimoji="1" lang="en-US" altLang="ja-JP" dirty="0"/>
              <a:t> and once by </a:t>
            </a:r>
            <a:r>
              <a:rPr kumimoji="1" lang="en-US" altLang="ja-JP" dirty="0" smtClean="0">
                <a:solidFill>
                  <a:srgbClr val="D1282E"/>
                </a:solidFill>
              </a:rPr>
              <a:t>a</a:t>
            </a:r>
            <a:r>
              <a:rPr kumimoji="1" lang="en-US" altLang="ja-JP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1 つの角を切り取った四角形 7"/>
          <p:cNvSpPr/>
          <p:nvPr/>
        </p:nvSpPr>
        <p:spPr>
          <a:xfrm>
            <a:off x="2394118" y="3439900"/>
            <a:ext cx="4598459" cy="2726777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...</a:t>
            </a:r>
          </a:p>
          <a:p>
            <a:pPr algn="ctr"/>
            <a:r>
              <a:rPr kumimoji="1" lang="en-US" altLang="ja-JP" sz="2000" dirty="0" smtClean="0"/>
              <a:t>come across as </a:t>
            </a:r>
            <a:r>
              <a:rPr kumimoji="1" lang="en-US" altLang="ja-JP" sz="2000" dirty="0"/>
              <a:t>... come across </a:t>
            </a:r>
            <a:r>
              <a:rPr kumimoji="1" lang="en-US" altLang="ja-JP" sz="2000" dirty="0" smtClean="0"/>
              <a:t>a </a:t>
            </a:r>
            <a:r>
              <a:rPr kumimoji="1" lang="en-US" altLang="ja-JP" sz="2000" dirty="0"/>
              <a:t>..</a:t>
            </a:r>
            <a:r>
              <a:rPr kumimoji="1" lang="en-US" altLang="ja-JP" sz="2000" dirty="0" smtClean="0"/>
              <a:t>.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 </a:t>
            </a:r>
            <a:r>
              <a:rPr kumimoji="1" lang="en-US" altLang="ja-JP" sz="2000" dirty="0"/>
              <a:t>come across </a:t>
            </a:r>
            <a:r>
              <a:rPr kumimoji="1" lang="en-US" altLang="ja-JP" sz="2000" dirty="0" smtClean="0"/>
              <a:t>as .</a:t>
            </a:r>
            <a:r>
              <a:rPr kumimoji="1" lang="en-US" altLang="ja-JP" sz="2000" dirty="0"/>
              <a:t>.. </a:t>
            </a:r>
            <a:r>
              <a:rPr kumimoji="1" lang="en-US" altLang="ja-JP" sz="2000" dirty="0" smtClean="0"/>
              <a:t>come </a:t>
            </a:r>
            <a:r>
              <a:rPr kumimoji="1" lang="en-US" altLang="ja-JP" sz="2000" dirty="0"/>
              <a:t>across </a:t>
            </a:r>
            <a:r>
              <a:rPr kumimoji="1" lang="en-US" altLang="ja-JP" sz="2000" dirty="0" smtClean="0"/>
              <a:t>as .</a:t>
            </a:r>
            <a:r>
              <a:rPr kumimoji="1" lang="en-US" altLang="ja-JP" sz="2000" dirty="0"/>
              <a:t>.</a:t>
            </a:r>
            <a:r>
              <a:rPr kumimoji="1" lang="en-US" altLang="ja-JP" sz="2000" dirty="0" smtClean="0"/>
              <a:t>. 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come </a:t>
            </a:r>
            <a:r>
              <a:rPr kumimoji="1" lang="en-US" altLang="ja-JP" sz="2000" dirty="0"/>
              <a:t>across </a:t>
            </a:r>
            <a:r>
              <a:rPr kumimoji="1" lang="en-US" altLang="ja-JP" sz="2000" dirty="0" smtClean="0"/>
              <a:t>more </a:t>
            </a:r>
            <a:r>
              <a:rPr kumimoji="1" lang="en-US" altLang="ja-JP" sz="2000" dirty="0"/>
              <a:t>... come across </a:t>
            </a:r>
            <a:r>
              <a:rPr kumimoji="1" lang="en-US" altLang="ja-JP" sz="2000" dirty="0" smtClean="0"/>
              <a:t>as .</a:t>
            </a:r>
            <a:r>
              <a:rPr kumimoji="1" lang="en-US" altLang="ja-JP" sz="2000" dirty="0"/>
              <a:t>.. </a:t>
            </a:r>
            <a:r>
              <a:rPr kumimoji="1" lang="en-US" altLang="ja-JP" sz="2000" dirty="0" smtClean="0"/>
              <a:t/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come </a:t>
            </a:r>
            <a:r>
              <a:rPr kumimoji="1" lang="en-US" altLang="ja-JP" sz="2000" dirty="0"/>
              <a:t>across </a:t>
            </a:r>
            <a:r>
              <a:rPr kumimoji="1" lang="en-US" altLang="ja-JP" sz="2000" dirty="0" smtClean="0"/>
              <a:t>as </a:t>
            </a:r>
            <a:r>
              <a:rPr kumimoji="1" lang="en-US" altLang="ja-JP" sz="2000" dirty="0"/>
              <a:t>... come across </a:t>
            </a:r>
            <a:r>
              <a:rPr kumimoji="1" lang="en-US" altLang="ja-JP" sz="2000" dirty="0" smtClean="0"/>
              <a:t>as </a:t>
            </a:r>
            <a:r>
              <a:rPr kumimoji="1" lang="en-US" altLang="ja-JP" sz="2000" dirty="0"/>
              <a:t>... </a:t>
            </a:r>
            <a:r>
              <a:rPr kumimoji="1" lang="en-US" altLang="ja-JP" sz="2000" dirty="0" smtClean="0"/>
              <a:t/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come </a:t>
            </a:r>
            <a:r>
              <a:rPr kumimoji="1" lang="en-US" altLang="ja-JP" sz="2000" dirty="0"/>
              <a:t>across </a:t>
            </a:r>
            <a:r>
              <a:rPr kumimoji="1" lang="en-US" altLang="ja-JP" sz="2000" dirty="0" smtClean="0"/>
              <a:t>as </a:t>
            </a:r>
            <a:r>
              <a:rPr kumimoji="1" lang="en-US" altLang="ja-JP" sz="2000" dirty="0"/>
              <a:t>... </a:t>
            </a:r>
            <a:r>
              <a:rPr kumimoji="1" lang="en-US" altLang="ja-JP" sz="2000" dirty="0" smtClean="0"/>
              <a:t>co me </a:t>
            </a:r>
            <a:r>
              <a:rPr kumimoji="1" lang="en-US" altLang="ja-JP" sz="2000" dirty="0"/>
              <a:t>across </a:t>
            </a:r>
            <a:r>
              <a:rPr kumimoji="1" lang="en-US" altLang="ja-JP" sz="2000" dirty="0" smtClean="0"/>
              <a:t>as ...</a:t>
            </a:r>
          </a:p>
          <a:p>
            <a:pPr algn="ctr"/>
            <a:r>
              <a:rPr kumimoji="1" lang="en-US" altLang="ja-JP" sz="2000" dirty="0" smtClean="0"/>
              <a:t>...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30475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535343" cy="1371600"/>
          </a:xfrm>
        </p:spPr>
        <p:txBody>
          <a:bodyPr>
            <a:normAutofit/>
          </a:bodyPr>
          <a:lstStyle/>
          <a:p>
            <a:r>
              <a:rPr kumimoji="1" lang="fi-FI" altLang="ja-JP" sz="3200" dirty="0"/>
              <a:t>Maximum Likelihood Estimation (MLE</a:t>
            </a:r>
            <a:r>
              <a:rPr kumimoji="1" lang="fi-FI" altLang="ja-JP" sz="3200" dirty="0" smtClean="0"/>
              <a:t>) 2/2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860862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What probability </a:t>
            </a:r>
            <a:r>
              <a:rPr kumimoji="1" lang="en-US" altLang="ja-JP" dirty="0"/>
              <a:t>estimates we should use for estimating the next </a:t>
            </a:r>
            <a:r>
              <a:rPr kumimoji="1" lang="en-US" altLang="ja-JP" dirty="0" smtClean="0"/>
              <a:t>word?</a:t>
            </a:r>
          </a:p>
          <a:p>
            <a:r>
              <a:rPr kumimoji="1" lang="en-US" altLang="ja-JP" dirty="0" smtClean="0"/>
              <a:t>The obvious answer is to suggest using the relative frequency.</a:t>
            </a:r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This estimate is called the </a:t>
            </a:r>
            <a:r>
              <a:rPr kumimoji="1" lang="en-US" altLang="ja-JP" dirty="0" smtClean="0">
                <a:solidFill>
                  <a:srgbClr val="D1282E"/>
                </a:solidFill>
              </a:rPr>
              <a:t>maximum likelihood estimate (MLE)</a:t>
            </a:r>
            <a:r>
              <a:rPr kumimoji="1" lang="en-US" altLang="ja-JP" dirty="0" smtClean="0"/>
              <a:t>.</a:t>
            </a:r>
          </a:p>
          <a:p>
            <a:r>
              <a:rPr lang="en-US" altLang="ja-JP" dirty="0"/>
              <a:t>MLE cannot find unseen events.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図 6" descr="スクリーンショット 2013-12-04 23.23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965" y="3565984"/>
            <a:ext cx="6121400" cy="1473200"/>
          </a:xfrm>
          <a:prstGeom prst="rect">
            <a:avLst/>
          </a:prstGeom>
        </p:spPr>
      </p:pic>
      <p:sp>
        <p:nvSpPr>
          <p:cNvPr id="8" name="角丸四角形 7"/>
          <p:cNvSpPr/>
          <p:nvPr/>
        </p:nvSpPr>
        <p:spPr>
          <a:xfrm>
            <a:off x="1357638" y="3343227"/>
            <a:ext cx="6583827" cy="1868707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39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Laplace’s law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In order to find unseen events, </a:t>
            </a:r>
            <a:r>
              <a:rPr lang="en-US" altLang="ja-JP" dirty="0" smtClean="0">
                <a:solidFill>
                  <a:srgbClr val="D1282E"/>
                </a:solidFill>
              </a:rPr>
              <a:t>Laplace’s law </a:t>
            </a:r>
            <a:r>
              <a:rPr lang="en-US" altLang="ja-JP" dirty="0" smtClean="0"/>
              <a:t>is used.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/>
              <a:t>This process is </a:t>
            </a:r>
            <a:r>
              <a:rPr lang="en-US" altLang="ja-JP" dirty="0" smtClean="0"/>
              <a:t>often </a:t>
            </a:r>
            <a:r>
              <a:rPr lang="en-US" altLang="ja-JP" dirty="0"/>
              <a:t>referred to as </a:t>
            </a:r>
            <a:r>
              <a:rPr lang="en-US" altLang="ja-JP" dirty="0">
                <a:solidFill>
                  <a:srgbClr val="D1282E"/>
                </a:solidFill>
              </a:rPr>
              <a:t>adding one</a:t>
            </a:r>
            <a:r>
              <a:rPr lang="en-US" altLang="ja-JP" dirty="0"/>
              <a:t>, and has the effect of giving a little bit of the probability space to unseen events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If the test data is small, Laplace’s low causes overestimation. 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図 6" descr="スクリーンショット 2013-12-05 11.40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281" y="2775525"/>
            <a:ext cx="3556000" cy="596900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2437913" y="2613265"/>
            <a:ext cx="4262699" cy="919756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68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 err="1"/>
              <a:t>Jeffreys</a:t>
            </a:r>
            <a:r>
              <a:rPr lang="en-US" altLang="ja-JP" sz="3200" dirty="0"/>
              <a:t>-Perks law </a:t>
            </a:r>
            <a:r>
              <a:rPr lang="en-US" altLang="ja-JP" sz="3200" dirty="0" smtClean="0"/>
              <a:t>(ELE</a:t>
            </a:r>
            <a:r>
              <a:rPr lang="en-US" altLang="ja-JP" sz="3200" dirty="0"/>
              <a:t>)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 err="1" smtClean="0"/>
              <a:t>Lidstone’s</a:t>
            </a:r>
            <a:r>
              <a:rPr lang="en-US" altLang="ja-JP" dirty="0" smtClean="0"/>
              <a:t> law, </a:t>
            </a:r>
            <a:r>
              <a:rPr lang="en-US" altLang="ja-JP" dirty="0"/>
              <a:t>where we add not one, but some (normally smaller) </a:t>
            </a:r>
            <a:r>
              <a:rPr lang="en-US" altLang="ja-JP" dirty="0" smtClean="0"/>
              <a:t>positive </a:t>
            </a:r>
            <a:r>
              <a:rPr lang="en-US" altLang="ja-JP" dirty="0"/>
              <a:t>value </a:t>
            </a:r>
            <a:r>
              <a:rPr lang="en-US" altLang="ja-JP" dirty="0" err="1" smtClean="0"/>
              <a:t>λ</a:t>
            </a:r>
            <a:r>
              <a:rPr lang="en-US" altLang="ja-JP" dirty="0" smtClean="0"/>
              <a:t>: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/>
              <a:t>The most widely used value for </a:t>
            </a:r>
            <a:r>
              <a:rPr lang="en-US" altLang="ja-JP" dirty="0" err="1" smtClean="0">
                <a:solidFill>
                  <a:schemeClr val="tx2"/>
                </a:solidFill>
              </a:rPr>
              <a:t>λ</a:t>
            </a:r>
            <a:r>
              <a:rPr lang="en-US" altLang="ja-JP" dirty="0" smtClean="0">
                <a:solidFill>
                  <a:schemeClr val="tx2"/>
                </a:solidFill>
              </a:rPr>
              <a:t> </a:t>
            </a:r>
            <a:r>
              <a:rPr lang="en-US" altLang="ja-JP" dirty="0">
                <a:solidFill>
                  <a:schemeClr val="tx2"/>
                </a:solidFill>
              </a:rPr>
              <a:t>is </a:t>
            </a:r>
            <a:r>
              <a:rPr lang="en-US" altLang="ja-JP" dirty="0" smtClean="0">
                <a:solidFill>
                  <a:schemeClr val="tx2"/>
                </a:solidFill>
              </a:rPr>
              <a:t>½</a:t>
            </a:r>
            <a:r>
              <a:rPr lang="en-US" altLang="ja-JP" dirty="0" smtClean="0"/>
              <a:t>. When </a:t>
            </a:r>
            <a:r>
              <a:rPr lang="en-US" altLang="ja-JP" dirty="0" err="1"/>
              <a:t>λ</a:t>
            </a:r>
            <a:r>
              <a:rPr lang="en-US" altLang="ja-JP" dirty="0"/>
              <a:t> =</a:t>
            </a:r>
            <a:r>
              <a:rPr lang="en-US" altLang="ja-JP" dirty="0" smtClean="0"/>
              <a:t> ½, we call </a:t>
            </a:r>
            <a:r>
              <a:rPr lang="en-US" altLang="ja-JP" dirty="0"/>
              <a:t>it </a:t>
            </a:r>
            <a:r>
              <a:rPr lang="en-US" altLang="ja-JP" dirty="0" err="1">
                <a:solidFill>
                  <a:srgbClr val="D1282E"/>
                </a:solidFill>
              </a:rPr>
              <a:t>Jeffreys</a:t>
            </a:r>
            <a:r>
              <a:rPr lang="en-US" altLang="ja-JP" dirty="0">
                <a:solidFill>
                  <a:srgbClr val="D1282E"/>
                </a:solidFill>
              </a:rPr>
              <a:t>-Perks law</a:t>
            </a:r>
            <a:r>
              <a:rPr lang="en-US" altLang="ja-JP" dirty="0"/>
              <a:t>, or </a:t>
            </a:r>
            <a:r>
              <a:rPr lang="en-US" altLang="ja-JP" dirty="0">
                <a:solidFill>
                  <a:srgbClr val="D1282E"/>
                </a:solidFill>
              </a:rPr>
              <a:t>Expected Likelihood Estimation (ELE)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8" name="図 7" descr="スクリーンショット 2013-12-05 21.24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986" y="3236235"/>
            <a:ext cx="3530600" cy="584200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2437913" y="3073143"/>
            <a:ext cx="4262699" cy="919756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553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 smtClean="0"/>
              <a:t>Column: Applying these methods</a:t>
            </a:r>
            <a:endParaRPr kumimoji="1" lang="ja-JP" altLang="en-US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" name="図 9" descr="スクリーンショット 2013-12-05 21.38.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63" y="2926443"/>
            <a:ext cx="7353300" cy="2565400"/>
          </a:xfrm>
          <a:prstGeom prst="rect">
            <a:avLst/>
          </a:prstGeom>
        </p:spPr>
      </p:pic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The test data that we will use is </a:t>
            </a:r>
            <a:r>
              <a:rPr lang="en-US" altLang="ja-JP" dirty="0" smtClean="0">
                <a:solidFill>
                  <a:srgbClr val="D1282E"/>
                </a:solidFill>
              </a:rPr>
              <a:t>Jane Austen’s novel</a:t>
            </a:r>
            <a:r>
              <a:rPr lang="en-US" altLang="ja-JP" dirty="0" smtClean="0"/>
              <a:t>, freely available, and too large.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2635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/>
              <a:t>Held out </a:t>
            </a:r>
            <a:r>
              <a:rPr lang="en-US" altLang="ja-JP" sz="3200" dirty="0" smtClean="0"/>
              <a:t>estimation 1/3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Held out data is the test data.</a:t>
            </a:r>
          </a:p>
          <a:p>
            <a:r>
              <a:rPr lang="en-US" altLang="ja-JP" dirty="0"/>
              <a:t>Training data is part of the test data.</a:t>
            </a:r>
          </a:p>
          <a:p>
            <a:r>
              <a:rPr lang="en-US" altLang="ja-JP" dirty="0"/>
              <a:t>The concept of </a:t>
            </a:r>
            <a:r>
              <a:rPr lang="en-US" altLang="ja-JP" dirty="0">
                <a:solidFill>
                  <a:srgbClr val="FF0000"/>
                </a:solidFill>
              </a:rPr>
              <a:t>Held out estimation </a:t>
            </a:r>
            <a:r>
              <a:rPr lang="en-US" altLang="ja-JP" dirty="0"/>
              <a:t>is that how often bigrams that appeared </a:t>
            </a:r>
            <a:r>
              <a:rPr lang="en-US" altLang="ja-JP" dirty="0">
                <a:solidFill>
                  <a:srgbClr val="FF0000"/>
                </a:solidFill>
              </a:rPr>
              <a:t>r</a:t>
            </a:r>
            <a:r>
              <a:rPr lang="en-US" altLang="ja-JP" dirty="0"/>
              <a:t> times in the training data tend to turn up in the Held out data</a:t>
            </a:r>
            <a:r>
              <a:rPr lang="en-US" altLang="ja-JP" dirty="0" smtClean="0"/>
              <a:t>.</a:t>
            </a:r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12365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/>
              <a:t>Held out </a:t>
            </a:r>
            <a:r>
              <a:rPr lang="en-US" altLang="ja-JP" sz="3200" dirty="0" smtClean="0"/>
              <a:t>estimation 2/3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For each n-gram, </a:t>
            </a:r>
            <a:r>
              <a:rPr lang="en-US" altLang="ja-JP" dirty="0" smtClean="0"/>
              <a:t>w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 </a:t>
            </a:r>
            <a:r>
              <a:rPr lang="en-US" altLang="ja-JP" dirty="0"/>
              <a:t>. . . </a:t>
            </a:r>
            <a:r>
              <a:rPr lang="en-US" altLang="ja-JP" dirty="0" err="1" smtClean="0"/>
              <a:t>w</a:t>
            </a:r>
            <a:r>
              <a:rPr lang="en-US" altLang="ja-JP" baseline="-25000" dirty="0" err="1" smtClean="0"/>
              <a:t>n</a:t>
            </a:r>
            <a:r>
              <a:rPr lang="en-US" altLang="ja-JP" dirty="0"/>
              <a:t>,</a:t>
            </a:r>
            <a:r>
              <a:rPr lang="en-US" altLang="ja-JP" dirty="0" smtClean="0"/>
              <a:t> </a:t>
            </a:r>
            <a:r>
              <a:rPr lang="en-US" altLang="ja-JP" dirty="0"/>
              <a:t>let</a:t>
            </a:r>
            <a:r>
              <a:rPr lang="en-US" altLang="ja-JP" dirty="0" smtClean="0"/>
              <a:t>:</a:t>
            </a:r>
          </a:p>
          <a:p>
            <a:r>
              <a:rPr lang="en-US" altLang="ja-JP" dirty="0"/>
              <a:t/>
            </a:r>
            <a:br>
              <a:rPr lang="en-US" altLang="ja-JP" dirty="0"/>
            </a:br>
            <a:endParaRPr lang="en-US" altLang="ja-JP" dirty="0" smtClean="0"/>
          </a:p>
          <a:p>
            <a:r>
              <a:rPr lang="en-US" altLang="ja-JP" dirty="0" smtClean="0">
                <a:solidFill>
                  <a:srgbClr val="FF0000"/>
                </a:solidFill>
              </a:rPr>
              <a:t>N</a:t>
            </a:r>
            <a:r>
              <a:rPr lang="en-US" altLang="ja-JP" baseline="-25000" dirty="0" smtClean="0">
                <a:solidFill>
                  <a:srgbClr val="FF0000"/>
                </a:solidFill>
              </a:rPr>
              <a:t>r</a:t>
            </a:r>
            <a:r>
              <a:rPr lang="en-US" altLang="ja-JP" dirty="0" smtClean="0"/>
              <a:t> </a:t>
            </a:r>
            <a:r>
              <a:rPr lang="en-US" altLang="ja-JP" dirty="0"/>
              <a:t>is the number of </a:t>
            </a:r>
            <a:r>
              <a:rPr lang="en-US" altLang="ja-JP" dirty="0" smtClean="0"/>
              <a:t>n-grams </a:t>
            </a:r>
            <a:r>
              <a:rPr lang="en-US" altLang="ja-JP" dirty="0"/>
              <a:t>with frequency </a:t>
            </a:r>
            <a:r>
              <a:rPr lang="en-US" altLang="ja-JP" dirty="0" smtClean="0"/>
              <a:t>r. </a:t>
            </a:r>
            <a:r>
              <a:rPr lang="en-US" altLang="ja-JP" dirty="0"/>
              <a:t>Now let</a:t>
            </a:r>
            <a:r>
              <a:rPr lang="en-US" altLang="ja-JP" dirty="0" smtClean="0"/>
              <a:t>:</a:t>
            </a:r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err="1" smtClean="0">
                <a:solidFill>
                  <a:srgbClr val="FF0000"/>
                </a:solidFill>
              </a:rPr>
              <a:t>T</a:t>
            </a:r>
            <a:r>
              <a:rPr lang="en-US" altLang="ja-JP" baseline="-25000" dirty="0" err="1" smtClean="0">
                <a:solidFill>
                  <a:srgbClr val="FF0000"/>
                </a:solidFill>
              </a:rPr>
              <a:t>r</a:t>
            </a:r>
            <a:r>
              <a:rPr lang="en-US" altLang="ja-JP" dirty="0" smtClean="0"/>
              <a:t> </a:t>
            </a:r>
            <a:r>
              <a:rPr lang="en-US" altLang="ja-JP" dirty="0"/>
              <a:t>is the total number of times that all n-grams that appeared r times in the </a:t>
            </a:r>
            <a:r>
              <a:rPr lang="en-US" altLang="ja-JP" dirty="0" smtClean="0"/>
              <a:t>training text appeared in the held out data.</a:t>
            </a:r>
            <a:endParaRPr lang="en-US" altLang="ja-JP" dirty="0"/>
          </a:p>
          <a:p>
            <a:endParaRPr lang="en-US" altLang="ja-JP" dirty="0"/>
          </a:p>
        </p:txBody>
      </p:sp>
      <p:pic>
        <p:nvPicPr>
          <p:cNvPr id="3" name="図 2" descr="スクリーンショット 2013-12-05 23.26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72" y="2358148"/>
            <a:ext cx="6737474" cy="795292"/>
          </a:xfrm>
          <a:prstGeom prst="rect">
            <a:avLst/>
          </a:prstGeom>
        </p:spPr>
      </p:pic>
      <p:pic>
        <p:nvPicPr>
          <p:cNvPr id="7" name="図 6" descr="スクリーンショット 2013-12-05 23.27.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820" y="3999905"/>
            <a:ext cx="4511137" cy="701055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1138666" y="2350848"/>
            <a:ext cx="7007176" cy="919756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2145948" y="3781203"/>
            <a:ext cx="4861228" cy="1065749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40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r>
              <a:rPr lang="en-US" altLang="ja-JP" b="1" dirty="0" smtClean="0"/>
              <a:t>Introduction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r>
              <a:rPr lang="en-US" altLang="ja-JP" b="1" dirty="0" smtClean="0"/>
              <a:t>Forming </a:t>
            </a:r>
            <a:r>
              <a:rPr lang="en-US" altLang="ja-JP" b="1" dirty="0"/>
              <a:t>Equivalence Classes </a:t>
            </a:r>
            <a:endParaRPr lang="en-US" altLang="ja-JP" b="1" dirty="0" smtClean="0"/>
          </a:p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r>
              <a:rPr kumimoji="1" lang="en-US" altLang="ja-JP" b="1" dirty="0" smtClean="0"/>
              <a:t>Statistical Estimators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r>
              <a:rPr kumimoji="1" lang="en-US" altLang="ja-JP" b="1" dirty="0" smtClean="0"/>
              <a:t>Combining Estimators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r>
              <a:rPr kumimoji="1" lang="en-US" altLang="ja-JP" b="1" dirty="0" smtClean="0"/>
              <a:t>Conclusions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n"/>
            </a:pP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E151-D195-4A4D-A842-3ABDAA570DAD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61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/>
              <a:t>Held out </a:t>
            </a:r>
            <a:r>
              <a:rPr lang="en-US" altLang="ja-JP" sz="3200" dirty="0" smtClean="0"/>
              <a:t>estimation 3/3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Then the average frequency of those n-gram is </a:t>
            </a:r>
            <a:r>
              <a:rPr lang="en-US" altLang="ja-JP" dirty="0" err="1" smtClean="0">
                <a:solidFill>
                  <a:srgbClr val="FF0000"/>
                </a:solidFill>
              </a:rPr>
              <a:t>T</a:t>
            </a:r>
            <a:r>
              <a:rPr lang="en-US" altLang="ja-JP" baseline="-25000" dirty="0" err="1" smtClean="0">
                <a:solidFill>
                  <a:srgbClr val="FF0000"/>
                </a:solidFill>
              </a:rPr>
              <a:t>r</a:t>
            </a:r>
            <a:r>
              <a:rPr lang="en-US" altLang="ja-JP" dirty="0" smtClean="0">
                <a:solidFill>
                  <a:srgbClr val="FF0000"/>
                </a:solidFill>
              </a:rPr>
              <a:t>/N</a:t>
            </a:r>
            <a:r>
              <a:rPr lang="en-US" altLang="ja-JP" baseline="-25000" dirty="0" smtClean="0">
                <a:solidFill>
                  <a:srgbClr val="FF0000"/>
                </a:solidFill>
              </a:rPr>
              <a:t>r</a:t>
            </a:r>
            <a:r>
              <a:rPr lang="en-US" altLang="ja-JP" dirty="0" smtClean="0"/>
              <a:t> and so </a:t>
            </a:r>
            <a:r>
              <a:rPr lang="en-US" altLang="ja-JP" dirty="0"/>
              <a:t>an estimate for the </a:t>
            </a:r>
            <a:r>
              <a:rPr lang="en-US" altLang="ja-JP" dirty="0" smtClean="0"/>
              <a:t>probability </a:t>
            </a:r>
            <a:r>
              <a:rPr lang="en-US" altLang="ja-JP" dirty="0"/>
              <a:t>of one of these n-grams is: </a:t>
            </a:r>
          </a:p>
          <a:p>
            <a:endParaRPr lang="en-US" altLang="ja-JP" dirty="0"/>
          </a:p>
        </p:txBody>
      </p:sp>
      <p:pic>
        <p:nvPicPr>
          <p:cNvPr id="8" name="図 7" descr="スクリーンショット 2013-12-05 23.27.5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129" y="3034011"/>
            <a:ext cx="6232433" cy="703398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1138666" y="2946787"/>
            <a:ext cx="7007176" cy="919756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972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 smtClean="0"/>
              <a:t>Column: test data and training data</a:t>
            </a:r>
            <a:endParaRPr kumimoji="1" lang="ja-JP" altLang="en-US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1 つの角を切り取った四角形 8"/>
          <p:cNvSpPr/>
          <p:nvPr/>
        </p:nvSpPr>
        <p:spPr>
          <a:xfrm>
            <a:off x="995335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1 つの角を切り取った四角形 9"/>
          <p:cNvSpPr/>
          <p:nvPr/>
        </p:nvSpPr>
        <p:spPr>
          <a:xfrm>
            <a:off x="1703776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1 つの角を切り取った四角形 11"/>
          <p:cNvSpPr/>
          <p:nvPr/>
        </p:nvSpPr>
        <p:spPr>
          <a:xfrm>
            <a:off x="2394258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1 つの角を切り取った四角形 12"/>
          <p:cNvSpPr/>
          <p:nvPr/>
        </p:nvSpPr>
        <p:spPr>
          <a:xfrm>
            <a:off x="3102699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1 つの角を切り取った四角形 13"/>
          <p:cNvSpPr/>
          <p:nvPr/>
        </p:nvSpPr>
        <p:spPr>
          <a:xfrm>
            <a:off x="3833820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1 つの角を切り取った四角形 14"/>
          <p:cNvSpPr/>
          <p:nvPr/>
        </p:nvSpPr>
        <p:spPr>
          <a:xfrm>
            <a:off x="4542261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1 つの角を切り取った四角形 15"/>
          <p:cNvSpPr/>
          <p:nvPr/>
        </p:nvSpPr>
        <p:spPr>
          <a:xfrm>
            <a:off x="5279050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1 つの角を切り取った四角形 16"/>
          <p:cNvSpPr/>
          <p:nvPr/>
        </p:nvSpPr>
        <p:spPr>
          <a:xfrm>
            <a:off x="5987491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1 つの角を切り取った四角形 17"/>
          <p:cNvSpPr/>
          <p:nvPr/>
        </p:nvSpPr>
        <p:spPr>
          <a:xfrm>
            <a:off x="6730042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1 つの角を切り取った四角形 18"/>
          <p:cNvSpPr/>
          <p:nvPr/>
        </p:nvSpPr>
        <p:spPr>
          <a:xfrm>
            <a:off x="7438483" y="2204487"/>
            <a:ext cx="556041" cy="757758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1 つの角を切り取った四角形 19"/>
          <p:cNvSpPr/>
          <p:nvPr/>
        </p:nvSpPr>
        <p:spPr>
          <a:xfrm>
            <a:off x="995335" y="4744608"/>
            <a:ext cx="556041" cy="757758"/>
          </a:xfrm>
          <a:prstGeom prst="snip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05091" y="5502366"/>
            <a:ext cx="2054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training data</a:t>
            </a:r>
            <a:endParaRPr kumimoji="1" lang="ja-JP" altLang="en-US" dirty="0"/>
          </a:p>
        </p:txBody>
      </p:sp>
      <p:sp>
        <p:nvSpPr>
          <p:cNvPr id="22" name="1 つの角を切り取った四角形 21"/>
          <p:cNvSpPr/>
          <p:nvPr/>
        </p:nvSpPr>
        <p:spPr>
          <a:xfrm>
            <a:off x="2048293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1 つの角を切り取った四角形 22"/>
          <p:cNvSpPr/>
          <p:nvPr/>
        </p:nvSpPr>
        <p:spPr>
          <a:xfrm>
            <a:off x="2738775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1 つの角を切り取った四角形 23"/>
          <p:cNvSpPr/>
          <p:nvPr/>
        </p:nvSpPr>
        <p:spPr>
          <a:xfrm>
            <a:off x="3447216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1 つの角を切り取った四角形 24"/>
          <p:cNvSpPr/>
          <p:nvPr/>
        </p:nvSpPr>
        <p:spPr>
          <a:xfrm>
            <a:off x="4178337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1 つの角を切り取った四角形 25"/>
          <p:cNvSpPr/>
          <p:nvPr/>
        </p:nvSpPr>
        <p:spPr>
          <a:xfrm>
            <a:off x="4886778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1 つの角を切り取った四角形 26"/>
          <p:cNvSpPr/>
          <p:nvPr/>
        </p:nvSpPr>
        <p:spPr>
          <a:xfrm>
            <a:off x="5623567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1 つの角を切り取った四角形 27"/>
          <p:cNvSpPr/>
          <p:nvPr/>
        </p:nvSpPr>
        <p:spPr>
          <a:xfrm>
            <a:off x="6332008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1 つの角を切り取った四角形 28"/>
          <p:cNvSpPr/>
          <p:nvPr/>
        </p:nvSpPr>
        <p:spPr>
          <a:xfrm>
            <a:off x="7074559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1 つの角を切り取った四角形 29"/>
          <p:cNvSpPr/>
          <p:nvPr/>
        </p:nvSpPr>
        <p:spPr>
          <a:xfrm>
            <a:off x="7783000" y="4744608"/>
            <a:ext cx="556041" cy="757758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304466" y="5502366"/>
            <a:ext cx="173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test data</a:t>
            </a:r>
            <a:endParaRPr kumimoji="1" lang="ja-JP" altLang="en-US" dirty="0"/>
          </a:p>
        </p:txBody>
      </p:sp>
      <p:cxnSp>
        <p:nvCxnSpPr>
          <p:cNvPr id="32" name="直線矢印コネクタ 31"/>
          <p:cNvCxnSpPr/>
          <p:nvPr/>
        </p:nvCxnSpPr>
        <p:spPr>
          <a:xfrm>
            <a:off x="4561393" y="3706646"/>
            <a:ext cx="0" cy="67748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932631" y="2962245"/>
            <a:ext cx="1257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data set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4242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b="1" dirty="0"/>
              <a:t>Cross-validation (deleted estimation) 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Suppose we let </a:t>
            </a:r>
            <a:r>
              <a:rPr lang="en-US" altLang="ja-JP" dirty="0" err="1" smtClean="0">
                <a:solidFill>
                  <a:srgbClr val="FF0000"/>
                </a:solidFill>
              </a:rPr>
              <a:t>N</a:t>
            </a:r>
            <a:r>
              <a:rPr lang="en-US" altLang="ja-JP" baseline="-25000" dirty="0" err="1" smtClean="0">
                <a:solidFill>
                  <a:srgbClr val="FF0000"/>
                </a:solidFill>
              </a:rPr>
              <a:t>r</a:t>
            </a:r>
            <a:r>
              <a:rPr lang="en-US" altLang="ja-JP" baseline="30000" dirty="0" err="1" smtClean="0">
                <a:solidFill>
                  <a:srgbClr val="FF0000"/>
                </a:solidFill>
              </a:rPr>
              <a:t>a</a:t>
            </a:r>
            <a:r>
              <a:rPr lang="en-US" altLang="ja-JP" dirty="0" smtClean="0"/>
              <a:t> </a:t>
            </a:r>
            <a:r>
              <a:rPr lang="en-US" altLang="ja-JP" dirty="0"/>
              <a:t>be the number of n-grams occurring </a:t>
            </a:r>
            <a:r>
              <a:rPr lang="en-US" altLang="ja-JP" dirty="0" smtClean="0"/>
              <a:t>r </a:t>
            </a:r>
            <a:r>
              <a:rPr lang="en-US" altLang="ja-JP" dirty="0"/>
              <a:t>times in the </a:t>
            </a:r>
            <a:r>
              <a:rPr lang="en-US" altLang="ja-JP" dirty="0" err="1" smtClean="0"/>
              <a:t>a</a:t>
            </a:r>
            <a:r>
              <a:rPr lang="en-US" altLang="ja-JP" baseline="30000" dirty="0" err="1" smtClean="0"/>
              <a:t>th</a:t>
            </a:r>
            <a:r>
              <a:rPr lang="en-US" altLang="ja-JP" dirty="0" smtClean="0"/>
              <a:t> </a:t>
            </a:r>
            <a:r>
              <a:rPr lang="en-US" altLang="ja-JP" dirty="0"/>
              <a:t>part of the training data, and </a:t>
            </a:r>
            <a:r>
              <a:rPr lang="en-US" altLang="ja-JP" dirty="0" err="1" smtClean="0">
                <a:solidFill>
                  <a:srgbClr val="FF0000"/>
                </a:solidFill>
              </a:rPr>
              <a:t>T</a:t>
            </a:r>
            <a:r>
              <a:rPr lang="en-US" altLang="ja-JP" baseline="-25000" dirty="0" err="1" smtClean="0">
                <a:solidFill>
                  <a:srgbClr val="FF0000"/>
                </a:solidFill>
              </a:rPr>
              <a:t>r</a:t>
            </a:r>
            <a:r>
              <a:rPr lang="en-US" altLang="ja-JP" baseline="30000" dirty="0" err="1" smtClean="0">
                <a:solidFill>
                  <a:srgbClr val="FF0000"/>
                </a:solidFill>
              </a:rPr>
              <a:t>ab</a:t>
            </a:r>
            <a:r>
              <a:rPr lang="en-US" altLang="ja-JP" dirty="0" smtClean="0"/>
              <a:t> </a:t>
            </a:r>
            <a:r>
              <a:rPr lang="en-US" altLang="ja-JP" dirty="0"/>
              <a:t>be the total occurrences of those bigrams from part a in the </a:t>
            </a:r>
            <a:r>
              <a:rPr lang="en-US" altLang="ja-JP" dirty="0" err="1"/>
              <a:t>b</a:t>
            </a:r>
            <a:r>
              <a:rPr lang="en-US" altLang="ja-JP" baseline="30000" dirty="0" err="1"/>
              <a:t>th</a:t>
            </a:r>
            <a:r>
              <a:rPr lang="en-US" altLang="ja-JP" dirty="0"/>
              <a:t> part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This is named </a:t>
            </a:r>
            <a:r>
              <a:rPr lang="en-US" altLang="ja-JP" dirty="0" smtClean="0">
                <a:solidFill>
                  <a:srgbClr val="FF0000"/>
                </a:solidFill>
              </a:rPr>
              <a:t>Cross-validation </a:t>
            </a:r>
            <a:r>
              <a:rPr lang="en-US" altLang="ja-JP" dirty="0" smtClean="0"/>
              <a:t>or </a:t>
            </a:r>
            <a:r>
              <a:rPr lang="en-US" altLang="ja-JP" dirty="0" smtClean="0">
                <a:solidFill>
                  <a:srgbClr val="FF0000"/>
                </a:solidFill>
              </a:rPr>
              <a:t>deleted estimation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pic>
        <p:nvPicPr>
          <p:cNvPr id="3" name="図 2" descr="スクリーンショット 2013-12-05 23.40.1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48" y="3900713"/>
            <a:ext cx="7085647" cy="785647"/>
          </a:xfrm>
          <a:prstGeom prst="rect">
            <a:avLst/>
          </a:prstGeom>
        </p:spPr>
      </p:pic>
      <p:sp>
        <p:nvSpPr>
          <p:cNvPr id="8" name="1 つの角を切り取った四角形 7"/>
          <p:cNvSpPr/>
          <p:nvPr/>
        </p:nvSpPr>
        <p:spPr>
          <a:xfrm>
            <a:off x="2654275" y="5180855"/>
            <a:ext cx="556041" cy="757758"/>
          </a:xfrm>
          <a:prstGeom prst="snip1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9" name="1 つの角を切り取った四角形 8"/>
          <p:cNvSpPr/>
          <p:nvPr/>
        </p:nvSpPr>
        <p:spPr>
          <a:xfrm>
            <a:off x="3362716" y="5180855"/>
            <a:ext cx="556041" cy="757758"/>
          </a:xfrm>
          <a:prstGeom prst="snip1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1 つの角を切り取った四角形 9"/>
          <p:cNvSpPr/>
          <p:nvPr/>
        </p:nvSpPr>
        <p:spPr>
          <a:xfrm>
            <a:off x="4053198" y="5180855"/>
            <a:ext cx="556041" cy="757758"/>
          </a:xfrm>
          <a:prstGeom prst="snip1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6" name="1 つの角を切り取った四角形 15"/>
          <p:cNvSpPr/>
          <p:nvPr/>
        </p:nvSpPr>
        <p:spPr>
          <a:xfrm>
            <a:off x="4778261" y="5180855"/>
            <a:ext cx="556041" cy="757758"/>
          </a:xfrm>
          <a:prstGeom prst="snip1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17" name="1 つの角を切り取った四角形 16"/>
          <p:cNvSpPr/>
          <p:nvPr/>
        </p:nvSpPr>
        <p:spPr>
          <a:xfrm>
            <a:off x="5520812" y="5180855"/>
            <a:ext cx="556041" cy="757758"/>
          </a:xfrm>
          <a:prstGeom prst="snip1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18" name="1 つの角を切り取った四角形 17"/>
          <p:cNvSpPr/>
          <p:nvPr/>
        </p:nvSpPr>
        <p:spPr>
          <a:xfrm>
            <a:off x="6229253" y="5180855"/>
            <a:ext cx="556041" cy="757758"/>
          </a:xfrm>
          <a:prstGeom prst="snip1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20" name="角丸四角形 19"/>
          <p:cNvSpPr/>
          <p:nvPr/>
        </p:nvSpPr>
        <p:spPr>
          <a:xfrm>
            <a:off x="729914" y="3766604"/>
            <a:ext cx="7488920" cy="1021952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b="1" dirty="0" smtClean="0"/>
              <a:t>Good-Turing estimation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03660"/>
            <a:ext cx="8097394" cy="4733350"/>
          </a:xfrm>
        </p:spPr>
        <p:txBody>
          <a:bodyPr>
            <a:normAutofit/>
          </a:bodyPr>
          <a:lstStyle/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Where the S(r) is the smoothed values (not mentioned thoroughly).</a:t>
            </a:r>
          </a:p>
          <a:p>
            <a:r>
              <a:rPr lang="en-US" altLang="ja-JP" dirty="0" smtClean="0"/>
              <a:t>Good-Turing estimation works well when r is small value.</a:t>
            </a:r>
            <a:endParaRPr lang="en-US" altLang="ja-JP" dirty="0"/>
          </a:p>
        </p:txBody>
      </p:sp>
      <p:pic>
        <p:nvPicPr>
          <p:cNvPr id="7" name="図 6" descr="スクリーンショット 2013-12-05 23.47.5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2582331"/>
            <a:ext cx="5257800" cy="736600"/>
          </a:xfrm>
          <a:prstGeom prst="rect">
            <a:avLst/>
          </a:prstGeom>
        </p:spPr>
      </p:pic>
      <p:pic>
        <p:nvPicPr>
          <p:cNvPr id="8" name="図 7" descr="スクリーンショット 2013-12-05 23.48.0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29" y="2112431"/>
            <a:ext cx="2590800" cy="469900"/>
          </a:xfrm>
          <a:prstGeom prst="rect">
            <a:avLst/>
          </a:prstGeom>
        </p:spPr>
      </p:pic>
      <p:pic>
        <p:nvPicPr>
          <p:cNvPr id="9" name="図 8" descr="スクリーンショット 2013-12-05 23.48.2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29" y="3318931"/>
            <a:ext cx="2184400" cy="419100"/>
          </a:xfrm>
          <a:prstGeom prst="rect">
            <a:avLst/>
          </a:prstGeom>
        </p:spPr>
      </p:pic>
      <p:pic>
        <p:nvPicPr>
          <p:cNvPr id="10" name="図 9" descr="スクリーンショット 2013-12-05 23.48.4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3738031"/>
            <a:ext cx="4343400" cy="939800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457200" y="1910905"/>
            <a:ext cx="7761634" cy="2836707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48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/>
              <a:t>Column: Estimated frequencies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1" name="図 10" descr="スクリーンショット 2013-12-06 0.03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63" y="1524318"/>
            <a:ext cx="7670800" cy="48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99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28212" cy="4571999"/>
          </a:xfrm>
        </p:spPr>
        <p:txBody>
          <a:bodyPr/>
          <a:lstStyle/>
          <a:p>
            <a:r>
              <a:rPr lang="en-US" altLang="ja-JP" sz="4000" b="1" dirty="0" smtClean="0"/>
              <a:t>Combining Estimators</a:t>
            </a:r>
            <a:endParaRPr lang="en-US" altLang="ja-JP" sz="4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B55C-DE8B-A545-B2FB-FB68BBC0E99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pp. 28 - 31</a:t>
            </a:r>
            <a:endParaRPr kumimoji="1" lang="ja-JP" altLang="en-US" cap="none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2647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/>
              <a:t>Combining Estimators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I</a:t>
            </a:r>
            <a:r>
              <a:rPr lang="en-US" altLang="ja-JP" dirty="0" smtClean="0"/>
              <a:t>n </a:t>
            </a:r>
            <a:r>
              <a:rPr lang="en-US" altLang="ja-JP" dirty="0"/>
              <a:t>this section we consider the more general problem of how to combine multiple probability estimates from various different models</a:t>
            </a:r>
            <a:r>
              <a:rPr lang="en-US" altLang="ja-JP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altLang="ja-JP" dirty="0" smtClean="0"/>
              <a:t>Simple linear interpolation</a:t>
            </a:r>
          </a:p>
          <a:p>
            <a:pPr marL="342900" indent="-342900">
              <a:buFont typeface="Arial"/>
              <a:buChar char="•"/>
            </a:pPr>
            <a:r>
              <a:rPr lang="en-US" altLang="ja-JP" dirty="0" smtClean="0"/>
              <a:t>Katz’s backing-off</a:t>
            </a:r>
          </a:p>
          <a:p>
            <a:pPr marL="342900" indent="-342900">
              <a:buFont typeface="Arial"/>
              <a:buChar char="•"/>
            </a:pPr>
            <a:r>
              <a:rPr lang="en-US" altLang="ja-JP" dirty="0" smtClean="0"/>
              <a:t>General linear interpolation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0579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/>
              <a:t>Simple linear interpolation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For interpolating n-gram language models, </a:t>
            </a:r>
            <a:r>
              <a:rPr lang="en-US" altLang="ja-JP" dirty="0" smtClean="0"/>
              <a:t>the </a:t>
            </a:r>
            <a:r>
              <a:rPr lang="en-US" altLang="ja-JP" dirty="0"/>
              <a:t>most basic way to do this is</a:t>
            </a:r>
            <a:r>
              <a:rPr lang="en-US" altLang="ja-JP" dirty="0" smtClean="0"/>
              <a:t>: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The </a:t>
            </a:r>
            <a:r>
              <a:rPr lang="en-US" altLang="ja-JP" dirty="0"/>
              <a:t>weights may be set by hand, in general one wants to find the combination of weights that works </a:t>
            </a:r>
            <a:r>
              <a:rPr lang="en-US" altLang="ja-JP" dirty="0" smtClean="0"/>
              <a:t>best.</a:t>
            </a:r>
          </a:p>
          <a:p>
            <a:r>
              <a:rPr lang="en-US" altLang="ja-JP" dirty="0" smtClean="0"/>
              <a:t>This </a:t>
            </a:r>
            <a:r>
              <a:rPr lang="en-US" altLang="ja-JP" dirty="0"/>
              <a:t>can be done automatically by a simple application of the Expectation Maximization (EM) algorithm.</a:t>
            </a:r>
          </a:p>
        </p:txBody>
      </p:sp>
      <p:pic>
        <p:nvPicPr>
          <p:cNvPr id="3" name="図 2" descr="スクリーンショット 2013-12-06 3.33.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3" y="3124937"/>
            <a:ext cx="7594600" cy="800100"/>
          </a:xfrm>
          <a:prstGeom prst="rect">
            <a:avLst/>
          </a:prstGeom>
        </p:spPr>
      </p:pic>
      <p:sp>
        <p:nvSpPr>
          <p:cNvPr id="8" name="角丸四角形 7"/>
          <p:cNvSpPr/>
          <p:nvPr/>
        </p:nvSpPr>
        <p:spPr>
          <a:xfrm>
            <a:off x="603180" y="2949048"/>
            <a:ext cx="7761634" cy="1154044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869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altLang="ja-JP" sz="3200" dirty="0"/>
              <a:t>Katz’s backing-off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502412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The </a:t>
            </a:r>
            <a:r>
              <a:rPr lang="en-US" altLang="ja-JP" dirty="0"/>
              <a:t>estimate for an n-gram is allowed to back off through progressively shorter histories</a:t>
            </a:r>
            <a:r>
              <a:rPr lang="en-US" altLang="ja-JP" dirty="0" smtClean="0"/>
              <a:t>: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/>
              <a:t>Back-off models are sometimes criticized because their probability estimates can change suddenly on adding more </a:t>
            </a:r>
            <a:r>
              <a:rPr lang="en-US" altLang="ja-JP" dirty="0" smtClean="0"/>
              <a:t>data.</a:t>
            </a:r>
          </a:p>
          <a:p>
            <a:r>
              <a:rPr lang="en-US" altLang="ja-JP" dirty="0" smtClean="0"/>
              <a:t>Nevertheless</a:t>
            </a:r>
            <a:r>
              <a:rPr lang="en-US" altLang="ja-JP" dirty="0"/>
              <a:t>, they are simple and in practice work well.</a:t>
            </a:r>
          </a:p>
        </p:txBody>
      </p:sp>
      <p:pic>
        <p:nvPicPr>
          <p:cNvPr id="9" name="図 8" descr="スクリーンショット 2013-12-06 3.53.4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79" y="2777277"/>
            <a:ext cx="7175500" cy="1435100"/>
          </a:xfrm>
          <a:prstGeom prst="rect">
            <a:avLst/>
          </a:prstGeom>
        </p:spPr>
      </p:pic>
      <p:sp>
        <p:nvSpPr>
          <p:cNvPr id="8" name="角丸四角形 7"/>
          <p:cNvSpPr/>
          <p:nvPr/>
        </p:nvSpPr>
        <p:spPr>
          <a:xfrm>
            <a:off x="603180" y="2803055"/>
            <a:ext cx="7761634" cy="1431428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167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/>
              <a:t>General linear interpolation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In simple linear interpolation, the weights were just a single number, but one can define a more general and powerful model where the weights are a function of the history.</a:t>
            </a:r>
          </a:p>
        </p:txBody>
      </p:sp>
      <p:pic>
        <p:nvPicPr>
          <p:cNvPr id="3" name="図 2" descr="スクリーンショット 2013-12-06 3.58.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294030"/>
            <a:ext cx="5163778" cy="1238253"/>
          </a:xfrm>
          <a:prstGeom prst="rect">
            <a:avLst/>
          </a:prstGeom>
        </p:spPr>
      </p:pic>
      <p:sp>
        <p:nvSpPr>
          <p:cNvPr id="8" name="角丸四角形 7"/>
          <p:cNvSpPr/>
          <p:nvPr/>
        </p:nvSpPr>
        <p:spPr>
          <a:xfrm>
            <a:off x="1114121" y="3211835"/>
            <a:ext cx="6695962" cy="1586618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668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28212" cy="4571999"/>
          </a:xfrm>
        </p:spPr>
        <p:txBody>
          <a:bodyPr/>
          <a:lstStyle/>
          <a:p>
            <a:r>
              <a:rPr lang="en-US" altLang="ja-JP" sz="4000" b="1" dirty="0" smtClean="0"/>
              <a:t>Introduction</a:t>
            </a:r>
            <a:endParaRPr lang="en-US" altLang="ja-JP" sz="4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B55C-DE8B-A545-B2FB-FB68BBC0E99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pp. </a:t>
            </a:r>
            <a:r>
              <a:rPr kumimoji="1" lang="en-US" altLang="ja-JP" cap="none" dirty="0">
                <a:latin typeface="+mj-ea"/>
              </a:rPr>
              <a:t>4</a:t>
            </a:r>
            <a:r>
              <a:rPr kumimoji="1" lang="en-US" altLang="ja-JP" cap="none" dirty="0" smtClean="0">
                <a:latin typeface="+mj-ea"/>
              </a:rPr>
              <a:t> - </a:t>
            </a:r>
            <a:r>
              <a:rPr kumimoji="1" lang="en-US" altLang="ja-JP" cap="none" dirty="0">
                <a:latin typeface="+mj-ea"/>
              </a:rPr>
              <a:t>5</a:t>
            </a:r>
            <a:endParaRPr kumimoji="1" lang="ja-JP" altLang="en-US" cap="none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59626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28212" cy="4571999"/>
          </a:xfrm>
        </p:spPr>
        <p:txBody>
          <a:bodyPr/>
          <a:lstStyle/>
          <a:p>
            <a:r>
              <a:rPr lang="en-US" altLang="ja-JP" sz="4000" b="1" dirty="0" smtClean="0"/>
              <a:t>Conclusions</a:t>
            </a:r>
            <a:endParaRPr lang="en-US" altLang="ja-JP" sz="4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B55C-DE8B-A545-B2FB-FB68BBC0E99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p. 33</a:t>
            </a:r>
            <a:endParaRPr kumimoji="1" lang="ja-JP" altLang="en-US" cap="none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7757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/>
              <a:t>Conclusions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2F21-DBEF-9642-BCBC-8CED44D18C1E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8097394" cy="4684409"/>
          </a:xfrm>
        </p:spPr>
        <p:txBody>
          <a:bodyPr>
            <a:normAutofit/>
          </a:bodyPr>
          <a:lstStyle/>
          <a:p>
            <a:r>
              <a:rPr lang="en-US" altLang="ja-JP" dirty="0"/>
              <a:t>A number of smoothing methods are available which often offer similar and good performance </a:t>
            </a:r>
            <a:r>
              <a:rPr lang="en-US" altLang="ja-JP" dirty="0" smtClean="0"/>
              <a:t>figures.</a:t>
            </a:r>
          </a:p>
          <a:p>
            <a:r>
              <a:rPr lang="en-US" altLang="ja-JP" dirty="0" smtClean="0"/>
              <a:t>Using </a:t>
            </a:r>
            <a:r>
              <a:rPr lang="en-US" altLang="ja-JP" dirty="0">
                <a:solidFill>
                  <a:srgbClr val="FF0000"/>
                </a:solidFill>
              </a:rPr>
              <a:t>Good-Turing estimation </a:t>
            </a:r>
            <a:r>
              <a:rPr lang="en-US" altLang="ja-JP" dirty="0"/>
              <a:t>and</a:t>
            </a:r>
            <a:r>
              <a:rPr lang="en-US" altLang="ja-JP" dirty="0">
                <a:solidFill>
                  <a:srgbClr val="FF0000"/>
                </a:solidFill>
              </a:rPr>
              <a:t> linear interpolation or back-off</a:t>
            </a:r>
            <a:r>
              <a:rPr lang="en-US" altLang="ja-JP" dirty="0"/>
              <a:t> to circumvent the problems of sparse data </a:t>
            </a:r>
            <a:r>
              <a:rPr lang="en-US" altLang="ja-JP" dirty="0" smtClean="0"/>
              <a:t>represent </a:t>
            </a:r>
            <a:r>
              <a:rPr lang="en-US" altLang="ja-JP" dirty="0"/>
              <a:t>good current practice.</a:t>
            </a:r>
          </a:p>
        </p:txBody>
      </p:sp>
    </p:spTree>
    <p:extLst>
      <p:ext uri="{BB962C8B-B14F-4D97-AF65-F5344CB8AC3E}">
        <p14:creationId xmlns:p14="http://schemas.microsoft.com/office/powerpoint/2010/main" val="3665239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Language Modeling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The goal of Statistical NLP is to set the appropriate </a:t>
            </a:r>
            <a:r>
              <a:rPr lang="en-US" altLang="ja-JP" dirty="0" smtClean="0">
                <a:solidFill>
                  <a:schemeClr val="tx2"/>
                </a:solidFill>
              </a:rPr>
              <a:t>Language Model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The purpose of Language Modeling is </a:t>
            </a:r>
            <a:r>
              <a:rPr lang="en-US" altLang="ja-JP" dirty="0"/>
              <a:t>to </a:t>
            </a:r>
            <a:r>
              <a:rPr lang="en-US" altLang="ja-JP" dirty="0" smtClean="0"/>
              <a:t>predict the next </a:t>
            </a:r>
            <a:r>
              <a:rPr lang="en-US" altLang="ja-JP" dirty="0"/>
              <a:t>word </a:t>
            </a:r>
            <a:r>
              <a:rPr lang="en-US" altLang="ja-JP" dirty="0" smtClean="0"/>
              <a:t>from </a:t>
            </a:r>
            <a:r>
              <a:rPr lang="en-US" altLang="ja-JP" dirty="0"/>
              <a:t>the previous words</a:t>
            </a:r>
            <a:r>
              <a:rPr lang="en-US" altLang="ja-JP" dirty="0" smtClean="0"/>
              <a:t>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ex.) </a:t>
            </a:r>
            <a:r>
              <a:rPr lang="en-US" altLang="ja-JP" dirty="0" smtClean="0">
                <a:solidFill>
                  <a:schemeClr val="tx2"/>
                </a:solidFill>
              </a:rPr>
              <a:t>n-gram models </a:t>
            </a:r>
            <a:r>
              <a:rPr lang="en-US" altLang="ja-JP" dirty="0" smtClean="0"/>
              <a:t>(Today’s main topic)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9260-2694-5646-A02A-B67E4F11ADDA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3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Introduction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This </a:t>
            </a:r>
            <a:r>
              <a:rPr lang="en-US" altLang="ja-JP" dirty="0"/>
              <a:t>chapter </a:t>
            </a:r>
            <a:r>
              <a:rPr lang="en-US" altLang="ja-JP" dirty="0" smtClean="0"/>
              <a:t>divides into 3 areas.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dirty="0" smtClean="0"/>
              <a:t>dividing </a:t>
            </a:r>
            <a:r>
              <a:rPr lang="en-US" altLang="ja-JP" dirty="0"/>
              <a:t>the training data into equivalence </a:t>
            </a:r>
            <a:r>
              <a:rPr lang="en-US" altLang="ja-JP" dirty="0" smtClean="0"/>
              <a:t>classes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lang="en-US" altLang="ja-JP" dirty="0" smtClean="0"/>
              <a:t>finding </a:t>
            </a:r>
            <a:r>
              <a:rPr lang="en-US" altLang="ja-JP" dirty="0"/>
              <a:t>a good </a:t>
            </a:r>
            <a:r>
              <a:rPr lang="en-US" altLang="ja-JP" dirty="0" smtClean="0"/>
              <a:t>statistical estimator </a:t>
            </a:r>
            <a:r>
              <a:rPr lang="en-US" altLang="ja-JP" dirty="0"/>
              <a:t>for </a:t>
            </a:r>
            <a:r>
              <a:rPr lang="en-US" altLang="ja-JP" dirty="0" smtClean="0"/>
              <a:t>each class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lang="en-US" altLang="ja-JP" dirty="0" smtClean="0"/>
              <a:t>combining </a:t>
            </a:r>
            <a:r>
              <a:rPr lang="en-US" altLang="ja-JP" dirty="0"/>
              <a:t>multiple </a:t>
            </a:r>
            <a:r>
              <a:rPr lang="en-US" altLang="ja-JP" dirty="0" smtClean="0"/>
              <a:t>estimators </a:t>
            </a:r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9260-2694-5646-A02A-B67E4F11ADDA}" type="datetime1">
              <a:rPr lang="ja-JP" altLang="en-US" smtClean="0"/>
              <a:t>2014/01/16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21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28212" cy="4571999"/>
          </a:xfrm>
        </p:spPr>
        <p:txBody>
          <a:bodyPr/>
          <a:lstStyle/>
          <a:p>
            <a:r>
              <a:rPr lang="en-US" altLang="ja-JP" sz="4000" b="1" dirty="0"/>
              <a:t>Forming Equivalence Classes </a:t>
            </a:r>
            <a:endParaRPr lang="en-US" altLang="ja-JP" sz="4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9B55C-DE8B-A545-B2FB-FB68BBC0E99E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cap="none" dirty="0" smtClean="0">
                <a:latin typeface="+mj-ea"/>
              </a:rPr>
              <a:t>pp. 6 - </a:t>
            </a:r>
            <a:r>
              <a:rPr kumimoji="1" lang="en-US" altLang="ja-JP" cap="none" dirty="0">
                <a:latin typeface="+mj-ea"/>
              </a:rPr>
              <a:t>9</a:t>
            </a:r>
            <a:endParaRPr kumimoji="1" lang="ja-JP" altLang="en-US" cap="none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75619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Classification </a:t>
            </a:r>
            <a:r>
              <a:rPr lang="en-US" altLang="ja-JP" dirty="0"/>
              <a:t>T</a:t>
            </a:r>
            <a:r>
              <a:rPr lang="en-US" altLang="ja-JP" dirty="0" smtClean="0"/>
              <a:t>ask 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In order to do inference about one feature, we need to predict the </a:t>
            </a:r>
            <a:r>
              <a:rPr lang="en-US" altLang="ja-JP" dirty="0">
                <a:solidFill>
                  <a:schemeClr val="tx2"/>
                </a:solidFill>
              </a:rPr>
              <a:t>target feature </a:t>
            </a:r>
            <a:r>
              <a:rPr lang="en-US" altLang="ja-JP" dirty="0"/>
              <a:t>on the basis of various </a:t>
            </a:r>
            <a:r>
              <a:rPr lang="en-US" altLang="ja-JP" dirty="0">
                <a:solidFill>
                  <a:srgbClr val="D1282E"/>
                </a:solidFill>
              </a:rPr>
              <a:t>classificatory features</a:t>
            </a:r>
            <a:r>
              <a:rPr lang="en-US" altLang="ja-JP" dirty="0"/>
              <a:t>. </a:t>
            </a:r>
          </a:p>
          <a:p>
            <a:r>
              <a:rPr lang="en-US" altLang="ja-JP" dirty="0"/>
              <a:t>When doing this, we effectively divide the data into equivalence </a:t>
            </a:r>
            <a:r>
              <a:rPr lang="en-US" altLang="ja-JP" dirty="0" smtClean="0"/>
              <a:t>classes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124D-A2B5-BC41-9AFC-E81A4BF6F0A7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1 つの角を切り取った四角形 6"/>
          <p:cNvSpPr/>
          <p:nvPr/>
        </p:nvSpPr>
        <p:spPr>
          <a:xfrm>
            <a:off x="1372238" y="4744753"/>
            <a:ext cx="817504" cy="1036547"/>
          </a:xfrm>
          <a:prstGeom prst="snip1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0" name="1 つの角を切り取った四角形 9"/>
          <p:cNvSpPr/>
          <p:nvPr/>
        </p:nvSpPr>
        <p:spPr>
          <a:xfrm>
            <a:off x="2348559" y="4744753"/>
            <a:ext cx="817504" cy="1036547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</a:p>
        </p:txBody>
      </p:sp>
      <p:sp>
        <p:nvSpPr>
          <p:cNvPr id="11" name="1 つの角を切り取った四角形 10"/>
          <p:cNvSpPr/>
          <p:nvPr/>
        </p:nvSpPr>
        <p:spPr>
          <a:xfrm>
            <a:off x="3302268" y="4744753"/>
            <a:ext cx="817504" cy="1036547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C</a:t>
            </a:r>
            <a:endParaRPr kumimoji="1" lang="ja-JP" altLang="en-US" dirty="0"/>
          </a:p>
        </p:txBody>
      </p:sp>
      <p:sp>
        <p:nvSpPr>
          <p:cNvPr id="12" name="1 つの角を切り取った四角形 11"/>
          <p:cNvSpPr/>
          <p:nvPr/>
        </p:nvSpPr>
        <p:spPr>
          <a:xfrm>
            <a:off x="5858565" y="4744753"/>
            <a:ext cx="817504" cy="1036547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? 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57569" y="5781300"/>
            <a:ext cx="1780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target feature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501552" y="5771051"/>
            <a:ext cx="250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classificatory features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4119772" y="4394371"/>
            <a:ext cx="464089" cy="35038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603692" y="4049113"/>
            <a:ext cx="225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2"/>
                </a:solidFill>
              </a:rPr>
              <a:t>How to make them?</a:t>
            </a:r>
            <a:endParaRPr kumimoji="1" lang="ja-JP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940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n-gram models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752600"/>
            <a:ext cx="8061767" cy="490466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The </a:t>
            </a:r>
            <a:r>
              <a:rPr lang="en-US" altLang="ja-JP" dirty="0" smtClean="0">
                <a:solidFill>
                  <a:srgbClr val="D1282E"/>
                </a:solidFill>
              </a:rPr>
              <a:t>n-gram models </a:t>
            </a:r>
            <a:r>
              <a:rPr lang="en-US" altLang="ja-JP" dirty="0" smtClean="0"/>
              <a:t>predict </a:t>
            </a:r>
            <a:r>
              <a:rPr lang="en-US" altLang="ja-JP" dirty="0"/>
              <a:t>the next </a:t>
            </a:r>
            <a:r>
              <a:rPr lang="en-US" altLang="ja-JP" dirty="0" smtClean="0"/>
              <a:t>word on the basis of previous words. It </a:t>
            </a:r>
            <a:r>
              <a:rPr lang="en-US" altLang="ja-JP" dirty="0"/>
              <a:t>can be </a:t>
            </a:r>
            <a:r>
              <a:rPr lang="en-US" altLang="ja-JP" dirty="0" smtClean="0"/>
              <a:t>stated using probability </a:t>
            </a:r>
            <a:r>
              <a:rPr lang="en-US" altLang="ja-JP" dirty="0"/>
              <a:t>function </a:t>
            </a:r>
            <a:r>
              <a:rPr lang="en-US" altLang="ja-JP" dirty="0" smtClean="0"/>
              <a:t>P:</a:t>
            </a:r>
          </a:p>
          <a:p>
            <a:endParaRPr lang="en-US" altLang="ja-JP" sz="2400" dirty="0"/>
          </a:p>
          <a:p>
            <a:pPr algn="ctr"/>
            <a:r>
              <a:rPr lang="pl-PL" altLang="ja-JP" dirty="0"/>
              <a:t>P(</a:t>
            </a:r>
            <a:r>
              <a:rPr lang="pl-PL" altLang="ja-JP" dirty="0" smtClean="0"/>
              <a:t>W</a:t>
            </a:r>
            <a:r>
              <a:rPr lang="pl-PL" altLang="ja-JP" baseline="-25000" dirty="0" smtClean="0"/>
              <a:t>n</a:t>
            </a:r>
            <a:r>
              <a:rPr lang="pl-PL" altLang="ja-JP" dirty="0" smtClean="0"/>
              <a:t>,lW</a:t>
            </a:r>
            <a:r>
              <a:rPr lang="pl-PL" altLang="ja-JP" baseline="-25000" dirty="0" smtClean="0"/>
              <a:t>1</a:t>
            </a:r>
            <a:r>
              <a:rPr lang="pl-PL" altLang="ja-JP" dirty="0" smtClean="0"/>
              <a:t>,</a:t>
            </a:r>
            <a:r>
              <a:rPr lang="pl-PL" altLang="ja-JP" dirty="0"/>
              <a:t>...,W</a:t>
            </a:r>
            <a:r>
              <a:rPr lang="pl-PL" altLang="ja-JP" baseline="-25000" dirty="0"/>
              <a:t>n-1</a:t>
            </a:r>
            <a:r>
              <a:rPr lang="pl-PL" altLang="ja-JP" dirty="0" smtClean="0"/>
              <a:t>)</a:t>
            </a:r>
          </a:p>
          <a:p>
            <a:pPr algn="ctr"/>
            <a:endParaRPr lang="pl-PL" altLang="ja-JP" sz="1400" dirty="0" smtClean="0"/>
          </a:p>
          <a:p>
            <a:r>
              <a:rPr lang="pl-PL" altLang="ja-JP" dirty="0" smtClean="0"/>
              <a:t>The concept of this model is that </a:t>
            </a:r>
            <a:r>
              <a:rPr lang="en-US" altLang="ja-JP" dirty="0" smtClean="0"/>
              <a:t>the </a:t>
            </a:r>
            <a:r>
              <a:rPr lang="en-US" altLang="ja-JP" dirty="0"/>
              <a:t>last few words affects the next word.</a:t>
            </a:r>
            <a:endParaRPr lang="pl-PL" altLang="ja-JP" dirty="0"/>
          </a:p>
          <a:p>
            <a:r>
              <a:rPr lang="en-US" altLang="ja-JP" dirty="0"/>
              <a:t>P</a:t>
            </a:r>
            <a:r>
              <a:rPr lang="en-US" altLang="ja-JP" dirty="0" smtClean="0"/>
              <a:t>eople </a:t>
            </a:r>
            <a:r>
              <a:rPr lang="en-US" altLang="ja-JP" dirty="0"/>
              <a:t>usually use </a:t>
            </a:r>
            <a:r>
              <a:rPr lang="en-US" altLang="ja-JP" dirty="0" smtClean="0"/>
              <a:t>n </a:t>
            </a:r>
            <a:r>
              <a:rPr lang="en-US" altLang="ja-JP" dirty="0"/>
              <a:t>= </a:t>
            </a:r>
            <a:r>
              <a:rPr lang="en-US" altLang="ja-JP" dirty="0" smtClean="0"/>
              <a:t>2 or 3 </a:t>
            </a:r>
            <a:r>
              <a:rPr lang="en-US" altLang="ja-JP" dirty="0"/>
              <a:t>and </a:t>
            </a:r>
            <a:r>
              <a:rPr lang="en-US" altLang="ja-JP" dirty="0" smtClean="0"/>
              <a:t>these </a:t>
            </a:r>
            <a:r>
              <a:rPr lang="en-US" altLang="ja-JP" dirty="0"/>
              <a:t>are usually referred to as a </a:t>
            </a:r>
            <a:r>
              <a:rPr lang="en-US" altLang="ja-JP" dirty="0" smtClean="0">
                <a:solidFill>
                  <a:srgbClr val="D1282E"/>
                </a:solidFill>
              </a:rPr>
              <a:t>bigram</a:t>
            </a:r>
            <a:r>
              <a:rPr lang="en-US" altLang="ja-JP" dirty="0" smtClean="0"/>
              <a:t> and </a:t>
            </a:r>
            <a:r>
              <a:rPr lang="en-US" altLang="ja-JP" dirty="0"/>
              <a:t>a </a:t>
            </a:r>
            <a:r>
              <a:rPr lang="en-US" altLang="ja-JP" dirty="0" smtClean="0">
                <a:solidFill>
                  <a:srgbClr val="D1282E"/>
                </a:solidFill>
              </a:rPr>
              <a:t>trigram</a:t>
            </a:r>
            <a:r>
              <a:rPr lang="en-US" altLang="ja-JP" dirty="0" smtClean="0"/>
              <a:t>, </a:t>
            </a:r>
            <a:r>
              <a:rPr lang="en-US" altLang="ja-JP" dirty="0"/>
              <a:t>respectively.</a:t>
            </a: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124D-A2B5-BC41-9AFC-E81A4BF6F0A7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角丸四角形 6"/>
          <p:cNvSpPr/>
          <p:nvPr/>
        </p:nvSpPr>
        <p:spPr>
          <a:xfrm>
            <a:off x="3124032" y="3197235"/>
            <a:ext cx="2671486" cy="715363"/>
          </a:xfrm>
          <a:prstGeom prst="round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59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Column: Why not use four-gram?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752600"/>
            <a:ext cx="8061767" cy="4684409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If we </a:t>
            </a:r>
            <a:r>
              <a:rPr lang="en-US" altLang="ja-JP" dirty="0"/>
              <a:t>assume that a speaker is </a:t>
            </a:r>
            <a:r>
              <a:rPr lang="en-US" altLang="ja-JP" dirty="0" smtClean="0"/>
              <a:t>staying </a:t>
            </a:r>
            <a:r>
              <a:rPr lang="en-US" altLang="ja-JP" dirty="0"/>
              <a:t>within a vocabulary of 20,000 words, then we get the estimates for numbers of parameters shown </a:t>
            </a:r>
            <a:r>
              <a:rPr lang="en-US" altLang="ja-JP" dirty="0" smtClean="0"/>
              <a:t>bellows.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en-US" altLang="ja-JP" dirty="0" smtClean="0"/>
              <a:t>The number of parameters of four-gram model is useful, but well not be practical, too large to treat.</a:t>
            </a:r>
          </a:p>
          <a:p>
            <a:r>
              <a:rPr lang="en-US" altLang="ja-JP" dirty="0" smtClean="0"/>
              <a:t>For this reason, n-gram systems currently usually use bigram or trigrams.</a:t>
            </a:r>
          </a:p>
          <a:p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124D-A2B5-BC41-9AFC-E81A4BF6F0A7}" type="datetime1">
              <a:rPr lang="ja-JP" altLang="en-US" smtClean="0"/>
              <a:t>2014/01/16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Akito Yamaya</a:t>
            </a:r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図 6" descr="スクリーンショット 2013-12-04 21.45.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193" y="2906994"/>
            <a:ext cx="60579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927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トワイライト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5351</TotalTime>
  <Words>1449</Words>
  <Application>Microsoft Macintosh PowerPoint</Application>
  <PresentationFormat>画面に合わせる (4:3)</PresentationFormat>
  <Paragraphs>270</Paragraphs>
  <Slides>31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2" baseType="lpstr">
      <vt:lpstr>Essential</vt:lpstr>
      <vt:lpstr>Foundations of Statistical Natural Language Processing Christopher D. Manning Hinrich Schütze</vt:lpstr>
      <vt:lpstr>Index</vt:lpstr>
      <vt:lpstr>Introduction</vt:lpstr>
      <vt:lpstr>Language Modeling</vt:lpstr>
      <vt:lpstr>Introduction</vt:lpstr>
      <vt:lpstr>Forming Equivalence Classes </vt:lpstr>
      <vt:lpstr>Classification Task </vt:lpstr>
      <vt:lpstr>n-gram models</vt:lpstr>
      <vt:lpstr>Column: Why not use four-gram?</vt:lpstr>
      <vt:lpstr>Statistical Estimators</vt:lpstr>
      <vt:lpstr>Statistical Estimators 1/2</vt:lpstr>
      <vt:lpstr>Statistical Estimators 2/2</vt:lpstr>
      <vt:lpstr>Maximum Likelihood Estimation (MLE) 1/2</vt:lpstr>
      <vt:lpstr>Maximum Likelihood Estimation (MLE) 2/2</vt:lpstr>
      <vt:lpstr>Laplace’s law</vt:lpstr>
      <vt:lpstr>Jeffreys-Perks law (ELE)</vt:lpstr>
      <vt:lpstr>Column: Applying these methods</vt:lpstr>
      <vt:lpstr>Held out estimation 1/3</vt:lpstr>
      <vt:lpstr>Held out estimation 2/3</vt:lpstr>
      <vt:lpstr>Held out estimation 3/3</vt:lpstr>
      <vt:lpstr>Column: test data and training data</vt:lpstr>
      <vt:lpstr>Cross-validation (deleted estimation) </vt:lpstr>
      <vt:lpstr>Good-Turing estimation</vt:lpstr>
      <vt:lpstr>Column: Estimated frequencies</vt:lpstr>
      <vt:lpstr>Combining Estimators</vt:lpstr>
      <vt:lpstr>Combining Estimators</vt:lpstr>
      <vt:lpstr>Simple linear interpolation</vt:lpstr>
      <vt:lpstr>Katz’s backing-off</vt:lpstr>
      <vt:lpstr>General linear interpolation</vt:lpstr>
      <vt:lpstr>Conclusions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Statistical Natural Language Processing Christopher D. Manning Hinrich Schütze </dc:title>
  <dc:creator>Yamaya Akito</dc:creator>
  <cp:lastModifiedBy>Yamaya Akito</cp:lastModifiedBy>
  <cp:revision>134</cp:revision>
  <dcterms:created xsi:type="dcterms:W3CDTF">2013-10-29T16:07:49Z</dcterms:created>
  <dcterms:modified xsi:type="dcterms:W3CDTF">2014-01-16T10:05:05Z</dcterms:modified>
</cp:coreProperties>
</file>